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585" autoAdjust="0"/>
  </p:normalViewPr>
  <p:slideViewPr>
    <p:cSldViewPr>
      <p:cViewPr varScale="1">
        <p:scale>
          <a:sx n="105" d="100"/>
          <a:sy n="105" d="100"/>
        </p:scale>
        <p:origin x="6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79D218-1322-457F-A452-4E9B092A3012}" type="datetimeFigureOut">
              <a:rPr lang="de-DE"/>
              <a:pPr>
                <a:defRPr/>
              </a:pPr>
              <a:t>23.06.2021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2B954-7F51-40A3-AD24-383641FD152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49824E-30AF-4D35-9D78-B305AE2FFCF6}" type="datetimeFigureOut">
              <a:rPr lang="de-DE"/>
              <a:pPr>
                <a:defRPr/>
              </a:pPr>
              <a:t>23.06.2021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D2C427-1758-458F-9B33-7E64E93BEB5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smtClean="0"/>
          </a:p>
        </p:txBody>
      </p:sp>
      <p:sp>
        <p:nvSpPr>
          <p:cNvPr id="1126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6DEBD2-E922-497D-AD89-1A740EEE3A77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smtClean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67595E-ABC3-418A-B9B4-96452BF27167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93B85C-3D43-40C2-B2C1-05FA9279505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smtClean="0"/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3AF6A3-2067-45C9-ADF8-906D96DE5A5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smtClean="0"/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9CDE6A-FFC9-4F7F-A386-44CEDB8CFFA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FCB23A-BDC9-4850-B2B3-66ABB6B62A8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FA0D65-291D-4D9A-8187-C5DF7B01D95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Stand: 06.10.2014</a:t>
            </a:r>
          </a:p>
        </p:txBody>
      </p:sp>
    </p:spTree>
    <p:extLst>
      <p:ext uri="{BB962C8B-B14F-4D97-AF65-F5344CB8AC3E}">
        <p14:creationId xmlns:p14="http://schemas.microsoft.com/office/powerpoint/2010/main" val="154202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6407150"/>
            <a:ext cx="9144000" cy="450850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" name="Text Box 9"/>
          <p:cNvSpPr txBox="1">
            <a:spLocks noChangeArrowheads="1"/>
          </p:cNvSpPr>
          <p:nvPr userDrawn="1"/>
        </p:nvSpPr>
        <p:spPr bwMode="auto">
          <a:xfrm>
            <a:off x="3194050" y="6454775"/>
            <a:ext cx="2711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700" smtClean="0">
                <a:solidFill>
                  <a:schemeClr val="bg1"/>
                </a:solidFill>
                <a:cs typeface="+mn-cs"/>
              </a:rPr>
              <a:t>Staatliches Schulamt Tübingen, Uhlandstr. 15, 72072 Tübingen, </a:t>
            </a:r>
            <a:br>
              <a:rPr lang="de-DE" sz="700" smtClean="0">
                <a:solidFill>
                  <a:schemeClr val="bg1"/>
                </a:solidFill>
                <a:cs typeface="+mn-cs"/>
              </a:rPr>
            </a:br>
            <a:r>
              <a:rPr lang="de-DE" sz="700" smtClean="0">
                <a:solidFill>
                  <a:schemeClr val="bg1"/>
                </a:solidFill>
                <a:cs typeface="+mn-cs"/>
              </a:rPr>
              <a:t>Tel: 07071 99902-100, Email: poststelle@ssa-tue.kv.bwl.de </a:t>
            </a:r>
          </a:p>
        </p:txBody>
      </p:sp>
      <p:pic>
        <p:nvPicPr>
          <p:cNvPr id="5" name="Picture 10" descr="429px-Baden-Wuerttember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00" y="50800"/>
            <a:ext cx="400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5505450" y="95250"/>
            <a:ext cx="297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400" smtClean="0">
                <a:cs typeface="+mn-cs"/>
              </a:rPr>
              <a:t>Baden-Württemberg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200" smtClean="0">
                <a:cs typeface="+mn-cs"/>
              </a:rPr>
              <a:t>STAATLICHES SCHULAMT TÜBINGEN</a:t>
            </a:r>
          </a:p>
        </p:txBody>
      </p:sp>
      <p:cxnSp>
        <p:nvCxnSpPr>
          <p:cNvPr id="7" name="Gerade Verbindung 14"/>
          <p:cNvCxnSpPr/>
          <p:nvPr userDrawn="1"/>
        </p:nvCxnSpPr>
        <p:spPr>
          <a:xfrm flipV="1">
            <a:off x="260350" y="717550"/>
            <a:ext cx="8623300" cy="44450"/>
          </a:xfrm>
          <a:prstGeom prst="line">
            <a:avLst/>
          </a:prstGeom>
          <a:ln w="28575">
            <a:solidFill>
              <a:srgbClr val="0066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0350" y="251139"/>
            <a:ext cx="5048250" cy="4873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3500" y="6540500"/>
            <a:ext cx="1200150" cy="222250"/>
          </a:xfrm>
        </p:spPr>
        <p:txBody>
          <a:bodyPr/>
          <a:lstStyle>
            <a:lvl1pPr>
              <a:defRPr/>
            </a:lvl1pPr>
          </a:lstStyle>
          <a:p>
            <a:fld id="{C0E56334-2C46-45BA-AA0D-B77B36D4705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Stand: 06.10.2014</a:t>
            </a:r>
          </a:p>
        </p:txBody>
      </p:sp>
    </p:spTree>
    <p:extLst>
      <p:ext uri="{BB962C8B-B14F-4D97-AF65-F5344CB8AC3E}">
        <p14:creationId xmlns:p14="http://schemas.microsoft.com/office/powerpoint/2010/main" val="115405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6407150"/>
            <a:ext cx="9144000" cy="450850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" name="Text Box 9"/>
          <p:cNvSpPr txBox="1">
            <a:spLocks noChangeArrowheads="1"/>
          </p:cNvSpPr>
          <p:nvPr userDrawn="1"/>
        </p:nvSpPr>
        <p:spPr bwMode="auto">
          <a:xfrm>
            <a:off x="3194050" y="6454775"/>
            <a:ext cx="2711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700" smtClean="0">
                <a:solidFill>
                  <a:schemeClr val="bg1"/>
                </a:solidFill>
                <a:cs typeface="+mn-cs"/>
              </a:rPr>
              <a:t>Staatliches Schulamt Tübingen, Uhlandstr. 15, 72072 Tübingen, </a:t>
            </a:r>
            <a:br>
              <a:rPr lang="de-DE" sz="700" smtClean="0">
                <a:solidFill>
                  <a:schemeClr val="bg1"/>
                </a:solidFill>
                <a:cs typeface="+mn-cs"/>
              </a:rPr>
            </a:br>
            <a:r>
              <a:rPr lang="de-DE" sz="700" smtClean="0">
                <a:solidFill>
                  <a:schemeClr val="bg1"/>
                </a:solidFill>
                <a:cs typeface="+mn-cs"/>
              </a:rPr>
              <a:t>Tel: 07071 99902-100, Email: poststelle@ssa-tue.kv.bwl.de </a:t>
            </a:r>
          </a:p>
        </p:txBody>
      </p:sp>
      <p:pic>
        <p:nvPicPr>
          <p:cNvPr id="4" name="Picture 10" descr="429px-Baden-Wuerttember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00" y="50800"/>
            <a:ext cx="400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 userDrawn="1"/>
        </p:nvSpPr>
        <p:spPr bwMode="auto">
          <a:xfrm>
            <a:off x="5505450" y="95250"/>
            <a:ext cx="297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400" smtClean="0">
                <a:cs typeface="+mn-cs"/>
              </a:rPr>
              <a:t>Baden-Württemberg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200" smtClean="0">
                <a:cs typeface="+mn-cs"/>
              </a:rPr>
              <a:t>STAATLICHES SCHULAMT TÜBINGEN</a:t>
            </a:r>
          </a:p>
        </p:txBody>
      </p:sp>
      <p:cxnSp>
        <p:nvCxnSpPr>
          <p:cNvPr id="6" name="Gerade Verbindung 14"/>
          <p:cNvCxnSpPr/>
          <p:nvPr userDrawn="1"/>
        </p:nvCxnSpPr>
        <p:spPr>
          <a:xfrm flipV="1">
            <a:off x="260350" y="717550"/>
            <a:ext cx="8623300" cy="44450"/>
          </a:xfrm>
          <a:prstGeom prst="line">
            <a:avLst/>
          </a:prstGeom>
          <a:ln w="28575">
            <a:solidFill>
              <a:srgbClr val="0066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3500" y="6540500"/>
            <a:ext cx="1200150" cy="222250"/>
          </a:xfrm>
        </p:spPr>
        <p:txBody>
          <a:bodyPr/>
          <a:lstStyle>
            <a:lvl1pPr>
              <a:defRPr/>
            </a:lvl1pPr>
          </a:lstStyle>
          <a:p>
            <a:fld id="{6C5AB2DA-4ECA-4673-A63D-CFD46326632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Stand: 06.10.2014</a:t>
            </a:r>
          </a:p>
        </p:txBody>
      </p:sp>
    </p:spTree>
    <p:extLst>
      <p:ext uri="{BB962C8B-B14F-4D97-AF65-F5344CB8AC3E}">
        <p14:creationId xmlns:p14="http://schemas.microsoft.com/office/powerpoint/2010/main" val="409546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6407150"/>
            <a:ext cx="9144000" cy="450850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ext Box 9"/>
          <p:cNvSpPr txBox="1">
            <a:spLocks noChangeArrowheads="1"/>
          </p:cNvSpPr>
          <p:nvPr userDrawn="1"/>
        </p:nvSpPr>
        <p:spPr bwMode="auto">
          <a:xfrm>
            <a:off x="3194050" y="6454775"/>
            <a:ext cx="2711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700" smtClean="0">
                <a:solidFill>
                  <a:schemeClr val="bg1"/>
                </a:solidFill>
                <a:cs typeface="+mn-cs"/>
              </a:rPr>
              <a:t>Staatliches Schulamt Tübingen, Uhlandstr. 15, 72072 Tübingen, </a:t>
            </a:r>
            <a:br>
              <a:rPr lang="de-DE" sz="700" smtClean="0">
                <a:solidFill>
                  <a:schemeClr val="bg1"/>
                </a:solidFill>
                <a:cs typeface="+mn-cs"/>
              </a:rPr>
            </a:br>
            <a:r>
              <a:rPr lang="de-DE" sz="700" smtClean="0">
                <a:solidFill>
                  <a:schemeClr val="bg1"/>
                </a:solidFill>
                <a:cs typeface="+mn-cs"/>
              </a:rPr>
              <a:t>Tel: 07071 99902-100, Email: poststelle@ssa-tue.kv.bwl.de </a:t>
            </a:r>
          </a:p>
        </p:txBody>
      </p:sp>
      <p:pic>
        <p:nvPicPr>
          <p:cNvPr id="3" name="Picture 10" descr="429px-Baden-Wuerttember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600" y="50800"/>
            <a:ext cx="400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1"/>
          <p:cNvSpPr txBox="1">
            <a:spLocks noChangeArrowheads="1"/>
          </p:cNvSpPr>
          <p:nvPr userDrawn="1"/>
        </p:nvSpPr>
        <p:spPr bwMode="auto">
          <a:xfrm>
            <a:off x="5505450" y="95250"/>
            <a:ext cx="297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400" smtClean="0">
                <a:cs typeface="+mn-cs"/>
              </a:rPr>
              <a:t>Baden-Württemberg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de-DE" sz="1200" smtClean="0">
                <a:cs typeface="+mn-cs"/>
              </a:rPr>
              <a:t>STAATLICHES SCHULAMT TÜBINGEN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cxnSp>
        <p:nvCxnSpPr>
          <p:cNvPr id="10" name="Gerade Verbindung 9"/>
          <p:cNvCxnSpPr/>
          <p:nvPr userDrawn="1"/>
        </p:nvCxnSpPr>
        <p:spPr>
          <a:xfrm flipV="1">
            <a:off x="260350" y="717550"/>
            <a:ext cx="8623300" cy="44450"/>
          </a:xfrm>
          <a:prstGeom prst="line">
            <a:avLst/>
          </a:prstGeom>
          <a:ln w="28575">
            <a:solidFill>
              <a:srgbClr val="0066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648335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9D83745-C988-4514-B633-1AA40F8C458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>
          <a:xfrm>
            <a:off x="566738" y="64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Stand: 06.10.2014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ststelle@zsl-rs-tue.kv.bwl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oststelle@zsl-rs-tue.kv.bwl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deruni-am-heidengraben.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oststelle@zsl-rs-tue.kv.bwl.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fz-bw.de/eninge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oachim.gross@sfz-bw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57200" y="1189038"/>
          <a:ext cx="8291513" cy="510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4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0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6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Zeitpunkt/Anlass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Fragestellungen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Zuständigkeiten</a:t>
                      </a: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Weitergehende</a:t>
                      </a:r>
                      <a:r>
                        <a:rPr lang="de-DE" sz="900" baseline="0" dirty="0" smtClean="0">
                          <a:effectLst/>
                          <a:latin typeface="Arial"/>
                          <a:ea typeface="Calibri"/>
                        </a:rPr>
                        <a:t> Abklärung/Unterstützungssysteme</a:t>
                      </a:r>
                      <a:endParaRPr lang="de-DE" sz="9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2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Vorschulischer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Bereich</a:t>
                      </a: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kann das Kind in </a:t>
                      </a:r>
                      <a:r>
                        <a:rPr lang="de-DE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KiGa</a:t>
                      </a: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/KiTa</a:t>
                      </a:r>
                      <a:r>
                        <a:rPr lang="de-D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gefördert werden?</a:t>
                      </a:r>
                      <a:endParaRPr lang="de-DE" sz="10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b="0" dirty="0" smtClean="0">
                        <a:effectLst/>
                      </a:endParaRPr>
                    </a:p>
                  </a:txBody>
                  <a:tcPr marL="58173" marR="58173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Fachberater der Kindergärten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73" marR="58173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Beratungsstellen (SPZ)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Kinder- und Jugendpsychiatrie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</a:t>
                      </a:r>
                      <a:r>
                        <a:rPr lang="de-D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Institute</a:t>
                      </a:r>
                    </a:p>
                    <a:p>
                      <a:r>
                        <a:rPr lang="de-D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Heilpädagogischer Fachdienst</a:t>
                      </a:r>
                    </a:p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73" marR="58173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7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das Kind schulreif?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Vorzeitige Einschulung?</a:t>
                      </a:r>
                      <a:endParaRPr lang="de-DE" sz="1000" b="0" dirty="0" smtClean="0">
                        <a:effectLst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Schulleitung</a:t>
                      </a: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 Konflikten zwischen Eltern und SL: SL fragt bei SSA an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Ggf. Einbindung</a:t>
                      </a:r>
                      <a:r>
                        <a:rPr lang="de-D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Beratungslehrer bzw. der Schulpsychologie, über die 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Times New Roman"/>
                        </a:rPr>
                        <a:t>Regionalstelle Tübingen des ZSL: </a:t>
                      </a:r>
                      <a:r>
                        <a:rPr lang="de-DE" sz="1000" dirty="0" smtClean="0"/>
                        <a:t> </a:t>
                      </a:r>
                      <a:r>
                        <a:rPr lang="de-DE" sz="1000" dirty="0" smtClean="0">
                          <a:hlinkClick r:id="rId3"/>
                        </a:rPr>
                        <a:t>poststelle@zsl-rs-tue.kv.bwl.de</a:t>
                      </a:r>
                      <a:r>
                        <a:rPr lang="de-DE" sz="1000" dirty="0" smtClean="0"/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Abklärung Schulreife - Anforderung der Dokumentation des Kindergartens, Gesundheitsamts aus der ESU; vgl. Ablauf SSA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Schüler, deren geistiger Entwicklungsstand so überdurchschnittlich ist, dass eine Einschulung in Klasse 1 pädagogisch nicht sinnvoll erscheint, können in Klasse 2 eingeschult werden (GS-Versetzungsordnung §4, Abs. </a:t>
                      </a:r>
                      <a:r>
                        <a:rPr lang="de-DE" sz="10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de-DE" sz="1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25" name="Untertitel 3"/>
          <p:cNvSpPr>
            <a:spLocks noGrp="1"/>
          </p:cNvSpPr>
          <p:nvPr>
            <p:ph type="subTitle" idx="1"/>
          </p:nvPr>
        </p:nvSpPr>
        <p:spPr>
          <a:xfrm>
            <a:off x="468313" y="260350"/>
            <a:ext cx="4967287" cy="360363"/>
          </a:xfrm>
        </p:spPr>
        <p:txBody>
          <a:bodyPr/>
          <a:lstStyle/>
          <a:p>
            <a:pPr algn="l"/>
            <a:r>
              <a:rPr lang="de-DE" altLang="de-DE" sz="1600" smtClean="0"/>
              <a:t>Zuständigkeiten/Vorgehensweisen Hochbegabung</a:t>
            </a:r>
          </a:p>
          <a:p>
            <a:pPr algn="l"/>
            <a:endParaRPr lang="de-DE" altLang="de-DE" sz="180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Stand: </a:t>
            </a:r>
            <a:r>
              <a:rPr lang="de-DE" dirty="0" smtClean="0"/>
              <a:t>September 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B057B2-7D61-4C94-99AC-3724FC5BC4E7}" type="slidenum">
              <a:rPr lang="de-DE" altLang="de-DE">
                <a:solidFill>
                  <a:schemeClr val="bg1"/>
                </a:solidFill>
              </a:rPr>
              <a:pPr eaLnBrk="1" hangingPunct="1"/>
              <a:t>1</a:t>
            </a:fld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57200" y="1189038"/>
          <a:ext cx="8291513" cy="4994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Zeitpunkt/Anlass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Fragestellung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Zuständigkeiten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6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</a:rPr>
                        <a:t>Klassen 1-4</a:t>
                      </a: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Schulprobleme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Hochbegabung ein Grund für die Schulschwierigkeiten?</a:t>
                      </a:r>
                      <a:endParaRPr lang="de-DE" sz="1000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endParaRPr lang="de-DE" sz="1000" u="sng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+mn-lt"/>
                          <a:ea typeface="Times New Roman"/>
                        </a:rPr>
                        <a:t>Liegt im 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Times New Roman"/>
                        </a:rPr>
                        <a:t>Zuständigkeitsbereich der Regionalstelle Tübingen des ZSL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effectLst/>
                          <a:latin typeface="+mn-lt"/>
                          <a:ea typeface="Times New Roman"/>
                        </a:rPr>
                        <a:t>Weiteres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Times New Roman"/>
                        </a:rPr>
                        <a:t> Vorgehen zu erfragen bei der Regionalstelle Tübingen des ZSL:</a:t>
                      </a:r>
                      <a:r>
                        <a:rPr lang="de-DE" sz="1000" dirty="0" smtClean="0"/>
                        <a:t> </a:t>
                      </a:r>
                      <a:r>
                        <a:rPr lang="de-DE" sz="1000" dirty="0" smtClean="0">
                          <a:hlinkClick r:id="rId3"/>
                        </a:rPr>
                        <a:t>poststelle@zsl-rs-tue.kv.bwl.de</a:t>
                      </a:r>
                      <a:r>
                        <a:rPr lang="de-DE" sz="1000" dirty="0" smtClean="0"/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</a:endParaRPr>
                    </a:p>
                  </a:txBody>
                  <a:tcPr marL="58173" marR="58173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3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Abklärung </a:t>
                      </a:r>
                      <a:r>
                        <a:rPr lang="de-DE" sz="1000" dirty="0" err="1" smtClean="0">
                          <a:effectLst/>
                          <a:latin typeface="Arial"/>
                          <a:ea typeface="Calibri"/>
                        </a:rPr>
                        <a:t>Hochbega-bung</a:t>
                      </a: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 allgemein, ohne besondere Problematik 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 smtClean="0">
                        <a:effectLst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Ist das Kind hochbegabt? </a:t>
                      </a:r>
                      <a:endParaRPr lang="de-DE" sz="10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 Institute / Praxen </a:t>
                      </a:r>
                      <a:endParaRPr lang="de-DE" sz="100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Unterrichtsgestaltung für Hochbegabte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kann der Unterricht für Hochbegabte</a:t>
                      </a:r>
                      <a:r>
                        <a:rPr lang="de-D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gestaltet werden?</a:t>
                      </a:r>
                      <a:endParaRPr lang="de-DE" sz="10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+mn-lt"/>
                          <a:ea typeface="Times New Roman"/>
                        </a:rPr>
                        <a:t>Liegt im 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Times New Roman"/>
                        </a:rPr>
                        <a:t>Zuständigkeitsbereich der Regionalstelle Tübingen des ZSL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effectLst/>
                          <a:latin typeface="+mn-lt"/>
                          <a:ea typeface="Times New Roman"/>
                        </a:rPr>
                        <a:t>Weiteres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Times New Roman"/>
                        </a:rPr>
                        <a:t> Vorgehen zu erfragen bei der Regionalstelle Tübingen des ZSL:</a:t>
                      </a:r>
                      <a:r>
                        <a:rPr lang="de-DE" sz="1000" dirty="0" smtClean="0"/>
                        <a:t> </a:t>
                      </a:r>
                      <a:r>
                        <a:rPr lang="de-DE" sz="1000" dirty="0" smtClean="0">
                          <a:hlinkClick r:id="rId3"/>
                        </a:rPr>
                        <a:t>poststelle@zsl-rs-tue.kv.bwl.de</a:t>
                      </a:r>
                      <a:r>
                        <a:rPr lang="de-DE" sz="1000" dirty="0" smtClean="0"/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6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Überspringen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  <a:p>
                      <a:r>
                        <a:rPr lang="de-DE" sz="1000" dirty="0" smtClean="0"/>
                        <a:t>Welche Regelungen gibt es zum Überspringen einer Klasse?</a:t>
                      </a:r>
                    </a:p>
                    <a:p>
                      <a:endParaRPr lang="de-DE" sz="1000" dirty="0" smtClean="0"/>
                    </a:p>
                    <a:p>
                      <a:r>
                        <a:rPr lang="de-DE" sz="1000" dirty="0" smtClean="0"/>
                        <a:t>Können</a:t>
                      </a:r>
                      <a:r>
                        <a:rPr lang="de-DE" sz="1000" baseline="0" dirty="0" smtClean="0"/>
                        <a:t> auch zwei Klassen übersprungen werden?</a:t>
                      </a:r>
                      <a:endParaRPr lang="de-DE" sz="10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Entscheidung in der Klassenkonferenz (Einbindung des zukünftigen Klassenlehrers/in)</a:t>
                      </a:r>
                    </a:p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0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Ausnahmefällen können Schüler … bis zu zwei Klassen überspringen ….</a:t>
                      </a:r>
                    </a:p>
                    <a:p>
                      <a:r>
                        <a:rPr lang="de-DE" sz="10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 Ende des ersten Schulhalbjahres der Klassen 1 bis 2 (GS-Versetzungsordnung, §4, Abs. 2).</a:t>
                      </a:r>
                    </a:p>
                    <a:p>
                      <a:endParaRPr lang="de-DE" sz="10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0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0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0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0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000" i="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152" name="Untertitel 3"/>
          <p:cNvSpPr>
            <a:spLocks noGrp="1"/>
          </p:cNvSpPr>
          <p:nvPr>
            <p:ph type="subTitle" idx="1"/>
          </p:nvPr>
        </p:nvSpPr>
        <p:spPr>
          <a:xfrm>
            <a:off x="468313" y="260350"/>
            <a:ext cx="4967287" cy="360363"/>
          </a:xfrm>
        </p:spPr>
        <p:txBody>
          <a:bodyPr/>
          <a:lstStyle/>
          <a:p>
            <a:pPr algn="l"/>
            <a:r>
              <a:rPr lang="de-DE" altLang="de-DE" sz="1600" smtClean="0"/>
              <a:t>Zuständigkeiten/Vorgehensweisen Hochbegabung</a:t>
            </a:r>
          </a:p>
          <a:p>
            <a:pPr algn="l"/>
            <a:endParaRPr lang="de-DE" altLang="de-DE" sz="180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Stand: September 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76AC04-12DC-4BF3-8ADA-C51FB58D44EF}" type="slidenum">
              <a:rPr lang="de-DE" altLang="de-DE">
                <a:solidFill>
                  <a:schemeClr val="bg1"/>
                </a:solidFill>
              </a:rPr>
              <a:pPr eaLnBrk="1" hangingPunct="1"/>
              <a:t>2</a:t>
            </a:fld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57200" y="1189038"/>
          <a:ext cx="8291513" cy="5076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Zeitpunkt/Anlass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Fragestellung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Zuständigkeiten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6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</a:rPr>
                        <a:t>Klassen 1-4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1" baseline="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4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Förderung für Hochbegabte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Welches sind Möglichkeiten</a:t>
                      </a:r>
                      <a:r>
                        <a:rPr lang="de-D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</a:t>
                      </a: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Akzeleration (Beschleunigung)?</a:t>
                      </a:r>
                      <a:endParaRPr lang="de-DE" sz="10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Schulen, in Form</a:t>
                      </a: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 von: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Überspringen, siehe S. 2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Teilnahme an Kursen, Angeboten oder am Unterricht höherer Klassen, auch partiell möglich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600" baseline="0" dirty="0" smtClean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7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  <a:p>
                      <a:r>
                        <a:rPr lang="de-DE" sz="1000" dirty="0" smtClean="0"/>
                        <a:t>Welche</a:t>
                      </a:r>
                      <a:r>
                        <a:rPr lang="de-DE" sz="1000" baseline="0" dirty="0" smtClean="0"/>
                        <a:t> Formen von </a:t>
                      </a:r>
                      <a:r>
                        <a:rPr lang="de-DE" sz="1000" baseline="0" dirty="0" err="1" smtClean="0"/>
                        <a:t>Enrichment</a:t>
                      </a:r>
                      <a:r>
                        <a:rPr lang="de-DE" sz="1000" baseline="0" dirty="0" smtClean="0"/>
                        <a:t> (Anreicherung) sind möglich?</a:t>
                      </a:r>
                      <a:endParaRPr lang="de-DE" sz="1000" dirty="0" smtClean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  <a:p>
                      <a:r>
                        <a:rPr lang="de-DE" sz="1000" dirty="0" smtClean="0"/>
                        <a:t>Alle an der Entwicklung</a:t>
                      </a:r>
                      <a:r>
                        <a:rPr lang="de-DE" sz="1000" baseline="0" dirty="0" smtClean="0"/>
                        <a:t> des Kindes Beteiligten, in Form von: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/>
                        <a:t>Zusatzangeboten außerhalb der Schule: Musik, Verein, …..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/>
                        <a:t>Zusatzangeboten in Schulen: </a:t>
                      </a:r>
                      <a:r>
                        <a:rPr lang="de-DE" sz="1000" baseline="0" dirty="0" err="1" smtClean="0"/>
                        <a:t>AG‘s</a:t>
                      </a:r>
                      <a:r>
                        <a:rPr lang="de-DE" sz="1000" baseline="0" dirty="0" smtClean="0"/>
                        <a:t>, siehe unten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600" baseline="0" dirty="0" smtClean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4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Zusatzangebote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Welche zusätzlichen Förderorte gibt es für hochbegabte Kinder?</a:t>
                      </a:r>
                      <a:endParaRPr lang="de-DE" sz="1000" dirty="0" smtClean="0">
                        <a:effectLst/>
                      </a:endParaRPr>
                    </a:p>
                  </a:txBody>
                  <a:tcPr marL="58173" marR="58173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Hector-Kinderakademien</a:t>
                      </a: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 an folgenden Standorten: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Hermann-Kurz-Schule,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Reutlingen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Peter-Härtling-Schule,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de-DE" sz="1000" baseline="0" dirty="0" err="1" smtClean="0">
                          <a:effectLst/>
                          <a:latin typeface="Arial"/>
                          <a:ea typeface="Calibri"/>
                        </a:rPr>
                        <a:t>Hülben</a:t>
                      </a:r>
                      <a:endParaRPr lang="de-DE" sz="1000" baseline="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Astrid-Lindgren-Schule, Münsingen</a:t>
                      </a: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Grundschule auf der Wanne,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Tübingen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de-DE" sz="1000" dirty="0" smtClean="0">
                        <a:effectLst/>
                        <a:latin typeface="+mn-lt"/>
                        <a:ea typeface="Calibri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Kinderakademie: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Grundschule am Kreuzerfeld, Rottenburg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de-DE" sz="1000" dirty="0" smtClean="0">
                        <a:effectLst/>
                        <a:latin typeface="+mn-lt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Kinder-Uni: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Kinder-Uni am Heidengraben, </a:t>
                      </a:r>
                      <a:r>
                        <a:rPr lang="de-DE" sz="1000" dirty="0" err="1" smtClean="0">
                          <a:effectLst/>
                          <a:latin typeface="+mn-lt"/>
                          <a:ea typeface="Calibri"/>
                        </a:rPr>
                        <a:t>Grabenstetten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Calibri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000" baseline="0" dirty="0" smtClean="0">
                          <a:effectLst/>
                          <a:latin typeface="+mn-lt"/>
                          <a:ea typeface="Calibri"/>
                        </a:rPr>
                        <a:t>     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Calibri"/>
                          <a:hlinkClick r:id="rId3"/>
                        </a:rPr>
                        <a:t>www.kinderuni-am-heidengraben.de</a:t>
                      </a:r>
                      <a:endParaRPr lang="de-DE" sz="1000" baseline="0" dirty="0" smtClean="0">
                        <a:effectLst/>
                        <a:latin typeface="+mn-lt"/>
                        <a:ea typeface="Calibri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Universität Tübingen, im Sommersemester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Calibri"/>
                        </a:rPr>
                        <a:t> (</a:t>
                      </a:r>
                      <a:r>
                        <a:rPr lang="de-DE" sz="1000" dirty="0" smtClean="0">
                          <a:effectLst/>
                          <a:latin typeface="+mn-lt"/>
                          <a:ea typeface="Calibri"/>
                        </a:rPr>
                        <a:t>Zugang öffentlich)</a:t>
                      </a: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72" name="Untertitel 3"/>
          <p:cNvSpPr>
            <a:spLocks noGrp="1"/>
          </p:cNvSpPr>
          <p:nvPr>
            <p:ph type="subTitle" idx="1"/>
          </p:nvPr>
        </p:nvSpPr>
        <p:spPr>
          <a:xfrm>
            <a:off x="468313" y="260350"/>
            <a:ext cx="4967287" cy="360363"/>
          </a:xfrm>
        </p:spPr>
        <p:txBody>
          <a:bodyPr/>
          <a:lstStyle/>
          <a:p>
            <a:pPr algn="l"/>
            <a:r>
              <a:rPr lang="de-DE" altLang="de-DE" sz="1600" smtClean="0"/>
              <a:t>Zuständigkeiten/Vorgehensweisen Hochbegabung</a:t>
            </a:r>
          </a:p>
          <a:p>
            <a:pPr algn="l"/>
            <a:endParaRPr lang="de-DE" altLang="de-DE" sz="180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Stand: </a:t>
            </a:r>
            <a:r>
              <a:rPr lang="de-DE" dirty="0" smtClean="0"/>
              <a:t>September 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84A879-0839-4CC2-A010-22224AD6BD52}" type="slidenum">
              <a:rPr lang="de-DE" altLang="de-DE">
                <a:solidFill>
                  <a:schemeClr val="bg1"/>
                </a:solidFill>
              </a:rPr>
              <a:pPr eaLnBrk="1" hangingPunct="1"/>
              <a:t>3</a:t>
            </a:fld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57200" y="1189038"/>
          <a:ext cx="8291513" cy="4914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Zeitpunkt/Anlass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Fragestellung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Zuständigkeiten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1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6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</a:rPr>
                        <a:t>Klassen 3-5</a:t>
                      </a: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49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Übertritt in weiterführende</a:t>
                      </a: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 Schulen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Welche Regelungen gelten zum Überspringen von Klasse 3 nach 5 oder von 4. Klasse 1. HJ? </a:t>
                      </a:r>
                      <a:endParaRPr lang="de-DE" sz="10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i="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 Kind benötigt eine Grundschulempfehlung "im Sinne einer Übertritts-empfehlung", diese wird von der Klassenkonferenz der GS ausgestellt. Es ist kein Hochbegabtentest notwendig. Die Entscheidung der Klassenkonferenz ist nicht an den Notendurchschnitt gebunden.</a:t>
                      </a:r>
                    </a:p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Hinweis: Diese GS-Empfehlung ist ein Verwaltungsakt und gilt daher als Zugangsberechtigung für alle Gymnasien!</a:t>
                      </a:r>
                    </a:p>
                    <a:p>
                      <a:endParaRPr lang="de-DE" sz="10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 Schülern, deren Gesamtleistungen so überdurchschnittlich sind, dass ein Verbleiben pädagogisch nicht sinnvoll erscheint, kann am Ende von Klasse 3 festgestellt werden, dass das Ziel der Grundschule erreicht ist und eine Grundschulempfehlung ausgesprochen werden (GS-Versetzungsordnung, §4, Abs. 3).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000" i="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88" name="Untertitel 3"/>
          <p:cNvSpPr>
            <a:spLocks noGrp="1"/>
          </p:cNvSpPr>
          <p:nvPr>
            <p:ph type="subTitle" idx="1"/>
          </p:nvPr>
        </p:nvSpPr>
        <p:spPr>
          <a:xfrm>
            <a:off x="468313" y="260350"/>
            <a:ext cx="4967287" cy="360363"/>
          </a:xfrm>
        </p:spPr>
        <p:txBody>
          <a:bodyPr/>
          <a:lstStyle/>
          <a:p>
            <a:pPr algn="l"/>
            <a:r>
              <a:rPr lang="de-DE" altLang="de-DE" sz="1600" smtClean="0"/>
              <a:t>Zuständigkeiten/Vorgehensweisen Hochbegabung</a:t>
            </a:r>
          </a:p>
          <a:p>
            <a:pPr algn="l"/>
            <a:endParaRPr lang="de-DE" altLang="de-DE" sz="180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Stand: </a:t>
            </a:r>
            <a:r>
              <a:rPr lang="de-DE" dirty="0" smtClean="0"/>
              <a:t>05.11.2014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97B42C3-AFE7-47DF-99E5-2D48E5EB0C3A}" type="slidenum">
              <a:rPr lang="de-DE" altLang="de-DE">
                <a:solidFill>
                  <a:schemeClr val="bg1"/>
                </a:solidFill>
              </a:rPr>
              <a:pPr eaLnBrk="1" hangingPunct="1"/>
              <a:t>4</a:t>
            </a:fld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57200" y="1189038"/>
          <a:ext cx="8291513" cy="4914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Zeitpunkt/Anlass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Fragestellung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err="1" smtClean="0">
                          <a:effectLst/>
                        </a:rPr>
                        <a:t>Zuständgkeiten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6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</a:rPr>
                        <a:t>Klassen 5-12</a:t>
                      </a: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0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Hochbegabten-gymnasium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effectLst/>
                        </a:rPr>
                        <a:t>Welche Voraussetzungen gibt es für die Beschulung am Hochbegabtenzug?</a:t>
                      </a: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Verfahrensvorschrift Kultusministerium: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Anmeldung an einem Gymnasium mit HB-Zug ohne Vorlage GS Empfehlung; 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Gymnasium meldet an SPBS Namensliste der gemeldeten Kinder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Einladung der Kinder durch SPBS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Gruppentestung an den SPBS: Voraussetzung IQ 120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Auswahlverfahren Schule: 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Gespräch 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Probeunterricht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Gespräch, und Anmeldung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Parallel kann (und sollte) das Kind an einem Gymnasium ohne HB-Zug angemeldet werden</a:t>
                      </a:r>
                    </a:p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Individualtests:</a:t>
                      </a:r>
                      <a:r>
                        <a:rPr lang="de-D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de-DE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effectLst/>
                          <a:latin typeface="+mn-lt"/>
                          <a:ea typeface="Times New Roman"/>
                        </a:rPr>
                        <a:t>Zuständigkeit</a:t>
                      </a:r>
                      <a:r>
                        <a:rPr lang="de-DE" sz="1000" baseline="0" dirty="0" smtClean="0">
                          <a:effectLst/>
                          <a:latin typeface="+mn-lt"/>
                          <a:ea typeface="Times New Roman"/>
                        </a:rPr>
                        <a:t> und Vorgehen zu erfragen bei der Regionalstelle Tübingen des ZSL: </a:t>
                      </a:r>
                      <a:r>
                        <a:rPr lang="de-DE" sz="1000" dirty="0" smtClean="0"/>
                        <a:t> </a:t>
                      </a:r>
                      <a:r>
                        <a:rPr lang="de-DE" sz="1000" dirty="0" smtClean="0">
                          <a:hlinkClick r:id="rId3"/>
                        </a:rPr>
                        <a:t>poststelle@zsl-rs-tue.kv.bwl.de</a:t>
                      </a:r>
                      <a:r>
                        <a:rPr lang="de-DE" sz="1000" dirty="0" smtClean="0"/>
                        <a:t> </a:t>
                      </a:r>
                    </a:p>
                    <a:p>
                      <a:endParaRPr lang="de-DE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000" dirty="0" smtClean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12" name="Untertitel 3"/>
          <p:cNvSpPr>
            <a:spLocks noGrp="1"/>
          </p:cNvSpPr>
          <p:nvPr>
            <p:ph type="subTitle" idx="1"/>
          </p:nvPr>
        </p:nvSpPr>
        <p:spPr>
          <a:xfrm>
            <a:off x="468313" y="260350"/>
            <a:ext cx="4967287" cy="360363"/>
          </a:xfrm>
        </p:spPr>
        <p:txBody>
          <a:bodyPr/>
          <a:lstStyle/>
          <a:p>
            <a:pPr algn="l"/>
            <a:r>
              <a:rPr lang="de-DE" altLang="de-DE" sz="1600" smtClean="0"/>
              <a:t>Zuständigkeiten/Vorgehensweisen Hochbegabung</a:t>
            </a:r>
          </a:p>
          <a:p>
            <a:pPr algn="l"/>
            <a:endParaRPr lang="de-DE" altLang="de-DE" sz="180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Stand: </a:t>
            </a:r>
            <a:r>
              <a:rPr lang="de-DE" dirty="0" smtClean="0"/>
              <a:t>September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47CB0C-8AA0-4FAE-95D7-C64CC2EEBCCB}" type="slidenum">
              <a:rPr lang="de-DE" altLang="de-DE">
                <a:solidFill>
                  <a:schemeClr val="bg1"/>
                </a:solidFill>
              </a:rPr>
              <a:pPr eaLnBrk="1" hangingPunct="1"/>
              <a:t>5</a:t>
            </a:fld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457200" y="1189038"/>
          <a:ext cx="8291513" cy="5097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>
                          <a:effectLst/>
                        </a:rPr>
                        <a:t> </a:t>
                      </a: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  <a:latin typeface="Arial"/>
                          <a:ea typeface="Calibri"/>
                        </a:rPr>
                        <a:t>Zeitpunkt/Anlass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smtClean="0">
                          <a:effectLst/>
                        </a:rPr>
                        <a:t>Fragestellung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9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smtClean="0">
                          <a:effectLst/>
                        </a:rPr>
                        <a:t>Zuständigkeiten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58173" marR="58173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600" b="1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/>
                        </a:rPr>
                        <a:t>Klassen 5-12</a:t>
                      </a: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2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Hochbegabten-gymnasium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>
                          <a:effectLst/>
                        </a:rPr>
                        <a:t>Was ist, wenn ein Kind „nur“ eine Realschulempfehlung erhalten hat?</a:t>
                      </a: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Durch Wegfall der Verbindlichkeit</a:t>
                      </a:r>
                      <a:r>
                        <a:rPr lang="de-DE" sz="1000" b="1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 Empfehlung </a:t>
                      </a: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Entscheidung der Anmeldung obliegt den Eltern.</a:t>
                      </a:r>
                      <a:endParaRPr lang="de-DE" sz="10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Alle Schularten</a:t>
                      </a:r>
                      <a:endParaRPr lang="de-DE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 smtClean="0">
                        <a:effectLst/>
                      </a:endParaRPr>
                    </a:p>
                    <a:p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Welches sind Möglichkeiten</a:t>
                      </a:r>
                      <a:r>
                        <a:rPr lang="de-DE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</a:t>
                      </a: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Akzeleration (Beschleunigung)?</a:t>
                      </a:r>
                      <a:endParaRPr lang="de-DE" sz="1000" dirty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Arial"/>
                          <a:ea typeface="Calibri"/>
                        </a:rPr>
                        <a:t> </a:t>
                      </a: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  <a:latin typeface="Arial"/>
                          <a:ea typeface="Calibri"/>
                        </a:rPr>
                        <a:t>Schulen, in Form</a:t>
                      </a: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 von: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baseline="0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Überspringen, siehe S. 2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>
                          <a:effectLst/>
                          <a:latin typeface="Arial"/>
                          <a:ea typeface="Calibri"/>
                        </a:rPr>
                        <a:t>Teilnahme an Kursen, Angeboten oder am Unterricht höherer Klassen, auch partiell möglich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de-DE" sz="1000" baseline="0" dirty="0" smtClean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6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Arial"/>
                        <a:ea typeface="Calibri"/>
                      </a:endParaRPr>
                    </a:p>
                  </a:txBody>
                  <a:tcPr marL="68582" marR="6858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  <a:p>
                      <a:r>
                        <a:rPr lang="de-DE" sz="1000" dirty="0" smtClean="0"/>
                        <a:t>Welche</a:t>
                      </a:r>
                      <a:r>
                        <a:rPr lang="de-DE" sz="1000" baseline="0" dirty="0" smtClean="0"/>
                        <a:t> Formen von </a:t>
                      </a:r>
                      <a:r>
                        <a:rPr lang="de-DE" sz="1000" baseline="0" dirty="0" err="1" smtClean="0"/>
                        <a:t>Enrichment</a:t>
                      </a:r>
                      <a:r>
                        <a:rPr lang="de-DE" sz="1000" baseline="0" dirty="0" smtClean="0"/>
                        <a:t> (Anreicherung) sind möglich?</a:t>
                      </a:r>
                      <a:endParaRPr lang="de-DE" sz="1000" dirty="0" smtClean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0" dirty="0" smtClean="0"/>
                    </a:p>
                    <a:p>
                      <a:r>
                        <a:rPr lang="de-DE" sz="1000" dirty="0" smtClean="0"/>
                        <a:t>Alle an der Entwicklung</a:t>
                      </a:r>
                      <a:r>
                        <a:rPr lang="de-DE" sz="1000" baseline="0" dirty="0" smtClean="0"/>
                        <a:t> des Kindes Beteiligten, in Form von:</a:t>
                      </a:r>
                    </a:p>
                    <a:p>
                      <a:endParaRPr lang="de-DE" sz="10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/>
                        <a:t>Zusatzangeboten außerhalb der Schule: Musik, Verein, …..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1000" baseline="0" dirty="0" smtClean="0"/>
                        <a:t>Zusatzangeboten in Schulen: </a:t>
                      </a:r>
                      <a:r>
                        <a:rPr lang="de-DE" sz="1000" baseline="0" dirty="0" err="1" smtClean="0"/>
                        <a:t>AG‘s</a:t>
                      </a:r>
                      <a:r>
                        <a:rPr lang="de-DE" sz="1000" baseline="0" dirty="0" smtClean="0"/>
                        <a:t>, siehe oben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00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000" baseline="0" smtClean="0"/>
                        <a:t>Zusatzangeboten </a:t>
                      </a:r>
                      <a:r>
                        <a:rPr lang="de-DE" sz="1000" baseline="0" dirty="0" smtClean="0"/>
                        <a:t>des Schülerforschungszentrums Reutlingen-Tübingen-Neckaralb (</a:t>
                      </a:r>
                      <a:r>
                        <a:rPr lang="de-DE" sz="1000" baseline="0" dirty="0" smtClean="0">
                          <a:hlinkClick r:id="rId3"/>
                        </a:rPr>
                        <a:t>https://sfz-bw.de/eningen/</a:t>
                      </a:r>
                      <a:r>
                        <a:rPr lang="de-DE" sz="1000" baseline="0" dirty="0" smtClean="0"/>
                        <a:t>)</a:t>
                      </a:r>
                      <a:r>
                        <a:rPr lang="de-DE" sz="1000" dirty="0" smtClean="0">
                          <a:effectLst/>
                        </a:rPr>
                        <a:t/>
                      </a:r>
                      <a:br>
                        <a:rPr lang="de-DE" sz="1000" dirty="0" smtClean="0">
                          <a:effectLst/>
                        </a:rPr>
                      </a:br>
                      <a:r>
                        <a:rPr lang="de-DE" sz="1000" dirty="0" err="1" smtClean="0">
                          <a:effectLst/>
                        </a:rPr>
                        <a:t>Mühleweg</a:t>
                      </a:r>
                      <a:r>
                        <a:rPr lang="de-DE" sz="1000" dirty="0" smtClean="0">
                          <a:effectLst/>
                        </a:rPr>
                        <a:t> 5</a:t>
                      </a:r>
                      <a:br>
                        <a:rPr lang="de-DE" sz="1000" dirty="0" smtClean="0">
                          <a:effectLst/>
                        </a:rPr>
                      </a:br>
                      <a:r>
                        <a:rPr lang="de-DE" sz="1000" dirty="0" smtClean="0">
                          <a:effectLst/>
                        </a:rPr>
                        <a:t>72800 </a:t>
                      </a:r>
                      <a:r>
                        <a:rPr lang="de-DE" sz="1000" dirty="0" err="1" smtClean="0">
                          <a:effectLst/>
                        </a:rPr>
                        <a:t>Eningen</a:t>
                      </a:r>
                      <a:r>
                        <a:rPr lang="de-DE" sz="1000" dirty="0" smtClean="0">
                          <a:effectLst/>
                        </a:rPr>
                        <a:t> u. A.</a:t>
                      </a:r>
                      <a:br>
                        <a:rPr lang="de-DE" sz="1000" dirty="0" smtClean="0">
                          <a:effectLst/>
                        </a:rPr>
                      </a:br>
                      <a:r>
                        <a:rPr lang="de-DE" sz="1000" dirty="0" smtClean="0">
                          <a:effectLst/>
                        </a:rPr>
                        <a:t>Tel.  07121-1393584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000" b="1" baseline="0" dirty="0" smtClean="0">
                          <a:effectLst/>
                        </a:rPr>
                        <a:t>     </a:t>
                      </a:r>
                      <a:r>
                        <a:rPr lang="de-DE" sz="1000" b="1" dirty="0" smtClean="0">
                          <a:effectLst/>
                        </a:rPr>
                        <a:t>Standortleiter:</a:t>
                      </a:r>
                      <a:r>
                        <a:rPr lang="de-DE" sz="1000" dirty="0" smtClean="0">
                          <a:effectLst/>
                        </a:rPr>
                        <a:t> Dr. Joachim Groß</a:t>
                      </a:r>
                      <a:br>
                        <a:rPr lang="de-DE" sz="1000" dirty="0" smtClean="0">
                          <a:effectLst/>
                        </a:rPr>
                      </a:br>
                      <a:r>
                        <a:rPr lang="de-DE" sz="1000" dirty="0" smtClean="0">
                          <a:effectLst/>
                        </a:rPr>
                        <a:t>     </a:t>
                      </a:r>
                      <a:r>
                        <a:rPr lang="de-DE" sz="1000" b="1" dirty="0" smtClean="0">
                          <a:effectLst/>
                        </a:rPr>
                        <a:t>E-Mail:</a:t>
                      </a:r>
                      <a:r>
                        <a:rPr lang="de-DE" sz="1000" dirty="0" smtClean="0">
                          <a:effectLst/>
                        </a:rPr>
                        <a:t> </a:t>
                      </a:r>
                      <a:r>
                        <a:rPr lang="de-DE" sz="1000" dirty="0" smtClean="0">
                          <a:effectLst/>
                          <a:hlinkClick r:id="rId4"/>
                        </a:rPr>
                        <a:t>joachim.gross@sfz-bw.de</a:t>
                      </a:r>
                      <a:endParaRPr lang="de-DE" sz="1000" baseline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1000" baseline="0" dirty="0" smtClean="0"/>
                    </a:p>
                  </a:txBody>
                  <a:tcPr marL="68582" marR="68582" marT="0" marB="0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44" name="Untertitel 3"/>
          <p:cNvSpPr>
            <a:spLocks noGrp="1"/>
          </p:cNvSpPr>
          <p:nvPr>
            <p:ph type="subTitle" idx="1"/>
          </p:nvPr>
        </p:nvSpPr>
        <p:spPr>
          <a:xfrm>
            <a:off x="468313" y="260350"/>
            <a:ext cx="4967287" cy="360363"/>
          </a:xfrm>
        </p:spPr>
        <p:txBody>
          <a:bodyPr/>
          <a:lstStyle/>
          <a:p>
            <a:pPr algn="l"/>
            <a:r>
              <a:rPr lang="de-DE" altLang="de-DE" sz="1600" smtClean="0"/>
              <a:t>Zuständigkeiten/Vorgehensweisen Hochbegabung</a:t>
            </a:r>
          </a:p>
          <a:p>
            <a:pPr algn="l"/>
            <a:endParaRPr lang="de-DE" altLang="de-DE" sz="1800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Stand: </a:t>
            </a:r>
            <a:r>
              <a:rPr lang="de-DE" dirty="0" smtClean="0"/>
              <a:t>September 2019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DDCE4B-CB6A-457C-8056-4242AA441B84}" type="slidenum">
              <a:rPr lang="de-DE" altLang="de-DE">
                <a:solidFill>
                  <a:schemeClr val="bg1"/>
                </a:solidFill>
              </a:rPr>
              <a:pPr eaLnBrk="1" hangingPunct="1"/>
              <a:t>6</a:t>
            </a:fld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846</Words>
  <Application>Microsoft Office PowerPoint</Application>
  <PresentationFormat>Bildschirmpräsentation (4:3)</PresentationFormat>
  <Paragraphs>232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Marchetti, Nicole (SSA Tübingen)</dc:creator>
  <cp:lastModifiedBy>pfeifer</cp:lastModifiedBy>
  <cp:revision>121</cp:revision>
  <cp:lastPrinted>2019-09-11T09:14:23Z</cp:lastPrinted>
  <dcterms:created xsi:type="dcterms:W3CDTF">2011-07-06T06:27:34Z</dcterms:created>
  <dcterms:modified xsi:type="dcterms:W3CDTF">2021-06-23T07:16:52Z</dcterms:modified>
</cp:coreProperties>
</file>